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lvl="0">
      <a:defRPr lang="it-I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1066" y="24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CB336B-A579-4FE7-9D0A-395424B3807B}" type="datetimeFigureOut">
              <a:rPr lang="it-IT" smtClean="0"/>
              <a:pPr/>
              <a:t>13/06/2018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1B4752-D8CE-4327-BA9A-E2B6266641B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424936" cy="1152128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>Ezidi in Iraq: memoria, identità e genocidio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984776" cy="2448272"/>
          </a:xfrm>
        </p:spPr>
        <p:txBody>
          <a:bodyPr>
            <a:normAutofit/>
          </a:bodyPr>
          <a:lstStyle/>
          <a:p>
            <a:pPr algn="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Master in Lingue e Culture Orientali</a:t>
            </a:r>
          </a:p>
          <a:p>
            <a:pPr algn="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Jessica Pulsone</a:t>
            </a:r>
          </a:p>
          <a:p>
            <a:pPr algn="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13 aprile 2017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70892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Traduzione di brani estratti dal saggio di Sa’ad </a:t>
            </a:r>
            <a:r>
              <a:rPr lang="it-IT" sz="2400" b="1" dirty="0" err="1" smtClean="0"/>
              <a:t>Salloum</a:t>
            </a:r>
            <a:endParaRPr lang="it-IT" sz="2400" b="1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011805" cy="792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Il genocidio ezida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370512" cy="46805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	</a:t>
            </a:r>
            <a:r>
              <a:rPr lang="it-IT" sz="2500" dirty="0" smtClean="0"/>
              <a:t>Il </a:t>
            </a:r>
            <a:r>
              <a:rPr lang="it-IT" sz="2500" b="1" dirty="0" smtClean="0"/>
              <a:t>3 agosto 2014 </a:t>
            </a:r>
            <a:r>
              <a:rPr lang="it-IT" sz="2500" dirty="0" smtClean="0"/>
              <a:t>Daesh invade in Sinjar, colpendo in maniera nefasta la comunità ezida:</a:t>
            </a:r>
          </a:p>
          <a:p>
            <a:pPr>
              <a:buNone/>
            </a:pPr>
            <a:endParaRPr lang="it-IT" sz="2500" dirty="0" smtClean="0"/>
          </a:p>
          <a:p>
            <a:pPr>
              <a:buFontTx/>
              <a:buChar char="-"/>
            </a:pPr>
            <a:r>
              <a:rPr lang="it-IT" sz="2500" dirty="0" smtClean="0"/>
              <a:t>Conversione forzata all’Islam</a:t>
            </a:r>
          </a:p>
          <a:p>
            <a:pPr>
              <a:buFontTx/>
              <a:buChar char="-"/>
            </a:pPr>
            <a:r>
              <a:rPr lang="it-IT" sz="2500" dirty="0" smtClean="0"/>
              <a:t>Massacri di massa</a:t>
            </a:r>
          </a:p>
          <a:p>
            <a:pPr>
              <a:buFontTx/>
              <a:buChar char="-"/>
            </a:pPr>
            <a:r>
              <a:rPr lang="it-IT" sz="2500" dirty="0" smtClean="0"/>
              <a:t>Riduzione in schiavitù delle donne</a:t>
            </a:r>
          </a:p>
          <a:p>
            <a:pPr>
              <a:buFontTx/>
              <a:buChar char="-"/>
            </a:pPr>
            <a:r>
              <a:rPr lang="it-IT" sz="2500" dirty="0" smtClean="0"/>
              <a:t>Addestramento militare e reclutamento dei minori</a:t>
            </a:r>
          </a:p>
          <a:p>
            <a:pPr>
              <a:buFontTx/>
              <a:buChar char="-"/>
            </a:pPr>
            <a:r>
              <a:rPr lang="it-IT" sz="2500" dirty="0" smtClean="0"/>
              <a:t>Distruzione di abitazioni e luoghi di culto</a:t>
            </a:r>
          </a:p>
          <a:p>
            <a:pPr>
              <a:buFontTx/>
              <a:buChar char="-"/>
            </a:pPr>
            <a:r>
              <a:rPr lang="it-IT" sz="2600" dirty="0" smtClean="0"/>
              <a:t>400mila dei 500mila ezidi in Kurdistan sarebbero stati dislocati (IDP)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Il massacro di </a:t>
            </a:r>
            <a:r>
              <a:rPr lang="it-IT" b="1" dirty="0" err="1" smtClean="0"/>
              <a:t>Kocho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14528" cy="4896544"/>
          </a:xfrm>
        </p:spPr>
        <p:txBody>
          <a:bodyPr/>
          <a:lstStyle/>
          <a:p>
            <a:pPr>
              <a:buNone/>
            </a:pPr>
            <a:r>
              <a:rPr lang="it-IT" b="1" dirty="0" smtClean="0"/>
              <a:t>	15 agosto 2014</a:t>
            </a:r>
            <a:r>
              <a:rPr lang="it-IT" dirty="0" smtClean="0"/>
              <a:t>: </a:t>
            </a:r>
          </a:p>
          <a:p>
            <a:pPr>
              <a:buFontTx/>
              <a:buChar char="-"/>
            </a:pPr>
            <a:r>
              <a:rPr lang="it-IT" dirty="0" smtClean="0"/>
              <a:t>459 i giustiziati</a:t>
            </a:r>
          </a:p>
          <a:p>
            <a:pPr>
              <a:buFontTx/>
              <a:buChar char="-"/>
            </a:pPr>
            <a:r>
              <a:rPr lang="it-IT" dirty="0" smtClean="0"/>
              <a:t>727 i rapiti</a:t>
            </a:r>
          </a:p>
          <a:p>
            <a:pPr>
              <a:buFontTx/>
              <a:buChar char="-"/>
            </a:pPr>
            <a:r>
              <a:rPr lang="it-IT" dirty="0" smtClean="0"/>
              <a:t>in questo villaggio ezida vivevano 300 famiglie di cui: </a:t>
            </a:r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47 hanno un solo superstite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17 hanno due superstiti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25 sono integre</a:t>
            </a:r>
          </a:p>
          <a:p>
            <a:pPr>
              <a:buFontTx/>
              <a:buChar char="-"/>
            </a:pPr>
            <a:endParaRPr lang="it-IT" dirty="0" smtClean="0"/>
          </a:p>
        </p:txBody>
      </p:sp>
      <p:pic>
        <p:nvPicPr>
          <p:cNvPr id="4" name="Immagine 3" descr="193937511-19ad2959-9ff7-4b84-bb2c-e5679e0daa30-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861048"/>
            <a:ext cx="32403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84976" cy="6525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2400" b="1" i="1" dirty="0" smtClean="0">
                <a:solidFill>
                  <a:schemeClr val="bg1"/>
                </a:solidFill>
              </a:rPr>
              <a:t>	Secondo le stime del KRG dall’inizio dell’occupazione fino al 2016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- 4000 persone sarebbero state giustiziate</a:t>
            </a:r>
          </a:p>
          <a:p>
            <a:pPr>
              <a:lnSpc>
                <a:spcPct val="150000"/>
              </a:lnSpc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- 1300 lasciate morire per mancanza di acqua e alimenti</a:t>
            </a:r>
          </a:p>
          <a:p>
            <a:pPr>
              <a:lnSpc>
                <a:spcPct val="150000"/>
              </a:lnSpc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- 5000 donne rapite e violentate</a:t>
            </a:r>
          </a:p>
          <a:p>
            <a:pPr>
              <a:lnSpc>
                <a:spcPct val="150000"/>
              </a:lnSpc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- 3500 ancora nelle mani dell’</a:t>
            </a:r>
            <a:r>
              <a:rPr lang="it-IT" sz="2400" dirty="0" err="1" smtClean="0">
                <a:solidFill>
                  <a:schemeClr val="bg1"/>
                </a:solidFill>
              </a:rPr>
              <a:t>Isis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1800" dirty="0" smtClean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</a:rPr>
              <a:t>Prezzi di vendita delle donne: </a:t>
            </a:r>
          </a:p>
          <a:p>
            <a:pPr algn="r">
              <a:lnSpc>
                <a:spcPct val="15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</a:rPr>
              <a:t>dai 30 ai 40 anni- 75mila dinari (circa 55€)</a:t>
            </a:r>
          </a:p>
          <a:p>
            <a:pPr algn="r">
              <a:lnSpc>
                <a:spcPct val="15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</a:rPr>
              <a:t>dai 20 ai 30 anni- 100mila dinari (circa 75€)</a:t>
            </a:r>
          </a:p>
          <a:p>
            <a:pPr algn="r">
              <a:lnSpc>
                <a:spcPct val="150000"/>
              </a:lnSpc>
              <a:buNone/>
            </a:pPr>
            <a:r>
              <a:rPr lang="it-IT" sz="1800" dirty="0" smtClean="0">
                <a:solidFill>
                  <a:schemeClr val="bg1"/>
                </a:solidFill>
              </a:rPr>
              <a:t>dai 10 ai 20 anni- 150mila dinari (circa 100€)</a:t>
            </a:r>
          </a:p>
          <a:p>
            <a:pPr>
              <a:lnSpc>
                <a:spcPct val="200000"/>
              </a:lnSpc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39552" y="228600"/>
            <a:ext cx="82264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Le trasformazioni della comunità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68952" cy="47525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it-IT" sz="2200" dirty="0" smtClean="0"/>
              <a:t>	</a:t>
            </a:r>
            <a:r>
              <a:rPr lang="it-IT" sz="2100" dirty="0" smtClean="0"/>
              <a:t>Una  tragedia di tale entità ha convinto le autorità religiose a rivedere alcuni aspetti della fede ezida. Il </a:t>
            </a:r>
            <a:r>
              <a:rPr lang="it-IT" sz="2100" dirty="0" err="1" smtClean="0"/>
              <a:t>Baba</a:t>
            </a:r>
            <a:r>
              <a:rPr lang="it-IT" sz="2100" dirty="0" smtClean="0"/>
              <a:t> Sheikh è intervenuto per convincere la comunità ad accogliere le donne che hanno subito violenza, per due motivi:</a:t>
            </a:r>
          </a:p>
          <a:p>
            <a:pPr>
              <a:lnSpc>
                <a:spcPct val="150000"/>
              </a:lnSpc>
              <a:buNone/>
            </a:pPr>
            <a:r>
              <a:rPr lang="it-IT" sz="2100" b="1" dirty="0" smtClean="0"/>
              <a:t>1.</a:t>
            </a:r>
            <a:r>
              <a:rPr lang="it-IT" sz="2100" dirty="0" smtClean="0"/>
              <a:t>  superare la tradizione secondo la quale le donne molestate andrebbero disprezzate e allontanate,</a:t>
            </a:r>
          </a:p>
          <a:p>
            <a:pPr>
              <a:lnSpc>
                <a:spcPct val="150000"/>
              </a:lnSpc>
              <a:buNone/>
            </a:pPr>
            <a:r>
              <a:rPr lang="it-IT" sz="2100" b="1" dirty="0" smtClean="0"/>
              <a:t>2.</a:t>
            </a:r>
            <a:r>
              <a:rPr lang="it-IT" sz="2100" dirty="0" smtClean="0"/>
              <a:t>  creare una nuova identità ezida sopravvissuta al genocidio.</a:t>
            </a:r>
          </a:p>
          <a:p>
            <a:pPr>
              <a:lnSpc>
                <a:spcPct val="150000"/>
              </a:lnSpc>
              <a:buNone/>
            </a:pPr>
            <a:r>
              <a:rPr lang="it-IT" sz="2100" dirty="0" smtClean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it-IT" sz="2100" dirty="0" smtClean="0"/>
              <a:t>	Durante il primo anniversario dal massacro di </a:t>
            </a:r>
            <a:r>
              <a:rPr lang="it-IT" sz="2100" dirty="0" err="1" smtClean="0"/>
              <a:t>Kochi</a:t>
            </a:r>
            <a:r>
              <a:rPr lang="it-IT" sz="2100" dirty="0" smtClean="0"/>
              <a:t> è stata organizzata una maestosa festa di reinserimento delle donne sfuggite alla ferocia dei miliziani di Daesh. Giovani ragazzi hanno organizzato proposte di matrimonio pubbliche nel tempio di </a:t>
            </a:r>
            <a:r>
              <a:rPr lang="it-IT" sz="2100" dirty="0" err="1" smtClean="0"/>
              <a:t>Lalish</a:t>
            </a:r>
            <a:r>
              <a:rPr lang="it-IT" sz="21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Il riconoscimento internazionale del genocidio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3995936" cy="53012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it-IT" sz="2600" dirty="0" smtClean="0"/>
              <a:t>	</a:t>
            </a:r>
            <a:r>
              <a:rPr lang="it-IT" sz="2300" dirty="0" smtClean="0"/>
              <a:t>Grazie alla testimonianza diretta delle donne sopravvissute all’</a:t>
            </a:r>
            <a:r>
              <a:rPr lang="it-IT" sz="2300" dirty="0" err="1" smtClean="0"/>
              <a:t>Isis</a:t>
            </a:r>
            <a:r>
              <a:rPr lang="it-IT" sz="2300" dirty="0" smtClean="0"/>
              <a:t>, il mondo è venuto a conoscenza dell’entità di questa catastrofe.  	</a:t>
            </a:r>
          </a:p>
          <a:p>
            <a:pPr>
              <a:lnSpc>
                <a:spcPct val="150000"/>
              </a:lnSpc>
              <a:buNone/>
            </a:pPr>
            <a:endParaRPr lang="it-IT" sz="2300" dirty="0" smtClean="0"/>
          </a:p>
          <a:p>
            <a:pPr>
              <a:lnSpc>
                <a:spcPct val="150000"/>
              </a:lnSpc>
              <a:buNone/>
            </a:pPr>
            <a:r>
              <a:rPr lang="it-IT" sz="2300" dirty="0" smtClean="0"/>
              <a:t>	Le autorità italiane e internazionali si stanno adoperando perché quello perpetrato nei confronti degli ezidi sia riconosciuto come genocidio.</a:t>
            </a:r>
          </a:p>
          <a:p>
            <a:pPr>
              <a:buNone/>
            </a:pPr>
            <a:r>
              <a:rPr lang="it-IT" sz="1800" dirty="0" smtClean="0"/>
              <a:t>	</a:t>
            </a:r>
            <a:endParaRPr lang="it-IT" sz="1800" dirty="0"/>
          </a:p>
        </p:txBody>
      </p:sp>
      <p:pic>
        <p:nvPicPr>
          <p:cNvPr id="4" name="Immagine 3" descr="fc4ced5237e6d27eaf7d282fbe8bc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00808"/>
            <a:ext cx="4320480" cy="2714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3851920" y="4581128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Nadia </a:t>
            </a:r>
            <a:r>
              <a:rPr lang="it-IT" sz="1600" b="1" i="1" dirty="0" err="1" smtClean="0"/>
              <a:t>Murad</a:t>
            </a:r>
            <a:r>
              <a:rPr lang="it-IT" sz="1600" i="1" dirty="0" smtClean="0"/>
              <a:t>, rapita nel villaggio di </a:t>
            </a:r>
            <a:r>
              <a:rPr lang="it-IT" sz="1600" i="1" dirty="0" err="1" smtClean="0"/>
              <a:t>Kocho</a:t>
            </a:r>
            <a:r>
              <a:rPr lang="it-IT" sz="1600" i="1" dirty="0" smtClean="0"/>
              <a:t>, dopo tre mesi di prigionia fugge da Mosul e raggiunge la Germania. </a:t>
            </a:r>
          </a:p>
          <a:p>
            <a:r>
              <a:rPr lang="it-IT" sz="1600" i="1" dirty="0" smtClean="0"/>
              <a:t>È stata nominata “Ambasciatrice di Buona Volontà delle Nazioni Unite per la dignità dei sopravvissuti alla tratta” dall’Ufficio delle Nazioni Unite contro la Droga e il Crimine (UNODC).</a:t>
            </a:r>
            <a:endParaRPr lang="it-IT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3491880" y="228600"/>
            <a:ext cx="4392488" cy="990600"/>
          </a:xfrm>
        </p:spPr>
        <p:txBody>
          <a:bodyPr>
            <a:noAutofit/>
          </a:bodyPr>
          <a:lstStyle/>
          <a:p>
            <a:pPr algn="r"/>
            <a:r>
              <a:rPr lang="it-IT" dirty="0" err="1" smtClean="0"/>
              <a:t>Lalish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città santa</a:t>
            </a:r>
            <a:endParaRPr lang="it-IT" dirty="0"/>
          </a:p>
        </p:txBody>
      </p:sp>
      <p:pic>
        <p:nvPicPr>
          <p:cNvPr id="6" name="Segnaposto contenuto 5" descr="Iraq-map.gif">
            <a:hlinkHover r:id="" action="ppaction://noaction" highlightClick="1"/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70922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yazidi_templ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08604"/>
            <a:ext cx="3882330" cy="274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71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38"/>
            <a:ext cx="3868201" cy="308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995936" y="551723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Santuario di </a:t>
            </a:r>
            <a:r>
              <a:rPr lang="it-IT" b="1" dirty="0" err="1" smtClean="0"/>
              <a:t>Lalish</a:t>
            </a:r>
            <a:r>
              <a:rPr lang="it-IT" dirty="0" smtClean="0"/>
              <a:t>, meta di pellegrinaggio e luogo di sepoltura dello Sheikh ‘</a:t>
            </a:r>
            <a:r>
              <a:rPr lang="it-IT" dirty="0" err="1" smtClean="0"/>
              <a:t>Adi</a:t>
            </a:r>
            <a:r>
              <a:rPr lang="it-IT" dirty="0" smtClean="0"/>
              <a:t> </a:t>
            </a:r>
            <a:r>
              <a:rPr lang="it-IT" dirty="0" err="1" smtClean="0"/>
              <a:t>Ibn</a:t>
            </a:r>
            <a:r>
              <a:rPr lang="it-IT" dirty="0" smtClean="0"/>
              <a:t> </a:t>
            </a:r>
            <a:r>
              <a:rPr lang="it-IT" dirty="0" err="1" smtClean="0"/>
              <a:t>al-Musafir</a:t>
            </a:r>
            <a:r>
              <a:rPr lang="it-IT" dirty="0" smtClean="0"/>
              <a:t>, rinnovatore della fede ezida.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208912" cy="6120680"/>
          </a:xfrm>
          <a:ln>
            <a:noFill/>
          </a:ln>
          <a:effectLst/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b="1" dirty="0" smtClean="0"/>
              <a:t>Ezidi o </a:t>
            </a:r>
            <a:r>
              <a:rPr lang="it-IT" b="1" dirty="0" err="1" smtClean="0"/>
              <a:t>Yazidi</a:t>
            </a:r>
            <a:r>
              <a:rPr lang="it-IT" b="1" dirty="0" smtClean="0"/>
              <a:t>?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b="1" dirty="0" smtClean="0"/>
              <a:t>L’</a:t>
            </a:r>
            <a:r>
              <a:rPr lang="it-IT" b="1" i="1" dirty="0" smtClean="0"/>
              <a:t>angelo pavone</a:t>
            </a:r>
            <a:endParaRPr lang="it-IT" b="1" dirty="0" smtClean="0"/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b="1" dirty="0" smtClean="0"/>
              <a:t>La società ezida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b="1" dirty="0" smtClean="0"/>
              <a:t>I testi sacri e la tradizione orale</a:t>
            </a:r>
            <a:endParaRPr lang="it-IT" sz="1200" b="1" dirty="0" smtClean="0"/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b="1" dirty="0" smtClean="0"/>
              <a:t>Le persecuzioni nella storia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b="1" dirty="0" smtClean="0"/>
              <a:t>Il genocidio ezida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b="1" dirty="0" smtClean="0"/>
              <a:t>Il massacro di </a:t>
            </a:r>
            <a:r>
              <a:rPr lang="it-IT" b="1" dirty="0" err="1" smtClean="0"/>
              <a:t>Kocho</a:t>
            </a:r>
            <a:endParaRPr lang="it-IT" b="1" dirty="0" smtClean="0"/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b="1" dirty="0" smtClean="0"/>
              <a:t>Le trasformazioni della comunità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it-IT" b="1" dirty="0" smtClean="0"/>
              <a:t>Il riconoscimento internazionale del genocidio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/>
          <a:lstStyle/>
          <a:p>
            <a:pPr algn="ctr"/>
            <a:r>
              <a:rPr lang="it-IT" b="1" dirty="0" smtClean="0"/>
              <a:t>Ezidi o </a:t>
            </a:r>
            <a:r>
              <a:rPr lang="it-IT" b="1" dirty="0" err="1" smtClean="0"/>
              <a:t>Yazidi</a:t>
            </a:r>
            <a:r>
              <a:rPr lang="it-IT" b="1" dirty="0" smtClean="0"/>
              <a:t>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08912" cy="43204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200" dirty="0" smtClean="0"/>
              <a:t>Sebbene la denominazione </a:t>
            </a:r>
            <a:r>
              <a:rPr lang="it-IT" sz="2200" b="1" dirty="0" err="1" smtClean="0"/>
              <a:t>Yazida</a:t>
            </a:r>
            <a:r>
              <a:rPr lang="it-IT" sz="2200" dirty="0" smtClean="0"/>
              <a:t> sia la più diffusa, non è corretta perché rimanda alla figura del califfo </a:t>
            </a:r>
            <a:r>
              <a:rPr lang="it-IT" sz="2200" dirty="0" err="1" smtClean="0"/>
              <a:t>omayyade</a:t>
            </a:r>
            <a:r>
              <a:rPr lang="it-IT" sz="2200" dirty="0" smtClean="0"/>
              <a:t> </a:t>
            </a:r>
            <a:r>
              <a:rPr lang="it-IT" sz="2200" b="1" dirty="0" err="1" smtClean="0"/>
              <a:t>Yazid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Ibn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Mu</a:t>
            </a:r>
            <a:r>
              <a:rPr lang="it-IT" sz="2200" b="1" dirty="0" smtClean="0"/>
              <a:t>’</a:t>
            </a:r>
            <a:r>
              <a:rPr lang="it-IT" sz="2200" b="1" dirty="0" err="1" smtClean="0"/>
              <a:t>awiya</a:t>
            </a:r>
            <a:r>
              <a:rPr lang="it-IT" sz="2200" dirty="0" smtClean="0"/>
              <a:t>, e  dunque all’Islam.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it-IT" sz="22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200" dirty="0" smtClean="0"/>
              <a:t>Gli </a:t>
            </a:r>
            <a:r>
              <a:rPr lang="it-IT" sz="2200" b="1" dirty="0" smtClean="0"/>
              <a:t>ezidi</a:t>
            </a:r>
            <a:r>
              <a:rPr lang="it-IT" sz="2200" dirty="0" smtClean="0"/>
              <a:t> sono stati accusati negli anni di essere apostati dell’Islam, ma essi negano qualsiasi connessione con la fede islamica.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it-IT" sz="22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200" b="1" dirty="0" smtClean="0"/>
              <a:t>“</a:t>
            </a:r>
            <a:r>
              <a:rPr lang="it-IT" sz="2200" b="1" dirty="0" err="1" smtClean="0"/>
              <a:t>Ezd</a:t>
            </a:r>
            <a:r>
              <a:rPr lang="it-IT" sz="2200" dirty="0" smtClean="0"/>
              <a:t>”è uno dei mille e uno nomi di Dio; </a:t>
            </a:r>
            <a:r>
              <a:rPr lang="it-IT" sz="2200" b="1" dirty="0" smtClean="0"/>
              <a:t>ezida</a:t>
            </a:r>
            <a:r>
              <a:rPr lang="it-IT" sz="2200" dirty="0" smtClean="0"/>
              <a:t> significa “seguace del Signore”.</a:t>
            </a:r>
          </a:p>
          <a:p>
            <a:endParaRPr lang="it-IT" sz="2600" dirty="0" smtClean="0"/>
          </a:p>
          <a:p>
            <a:endParaRPr lang="it-IT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/>
          <a:lstStyle/>
          <a:p>
            <a:pPr algn="ctr"/>
            <a:r>
              <a:rPr lang="it-IT" b="1" dirty="0" smtClean="0"/>
              <a:t>L’angelo pavone</a:t>
            </a:r>
            <a:endParaRPr lang="it-IT" b="1" dirty="0"/>
          </a:p>
        </p:txBody>
      </p:sp>
      <p:pic>
        <p:nvPicPr>
          <p:cNvPr id="4" name="Segnaposto contenuto 3" descr="Tawsi-Melek landing upon the worl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86412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5292080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Melek </a:t>
            </a:r>
            <a:r>
              <a:rPr lang="it-IT" i="1" dirty="0" err="1" smtClean="0"/>
              <a:t>Ṭā</a:t>
            </a:r>
            <a:r>
              <a:rPr lang="ar-EG" i="1" dirty="0" smtClean="0"/>
              <a:t>’</a:t>
            </a:r>
            <a:r>
              <a:rPr lang="it-IT" i="1" dirty="0" smtClean="0"/>
              <a:t>wūs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556792"/>
            <a:ext cx="482453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000" dirty="0" smtClean="0"/>
              <a:t> E’ il più importante dei sette angeli mandati da Dio sulla Terra.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it-IT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000" dirty="0" smtClean="0"/>
              <a:t> Racchiude in sé il Bene e il Male, è l’altro volto di Dio, che è perfezione nella sua benevolenza e nella sua malignità.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it-IT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t-IT" sz="2000" dirty="0" smtClean="0"/>
              <a:t> Rappresenta uno dei principali motivi di accusa di politeismo.</a:t>
            </a:r>
            <a:endParaRPr lang="it-IT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/>
          <a:lstStyle/>
          <a:p>
            <a:pPr algn="ctr"/>
            <a:r>
              <a:rPr lang="it-IT" b="1" dirty="0" smtClean="0"/>
              <a:t>La società ezida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8352928" cy="50691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t-IT" sz="2500" dirty="0" smtClean="0"/>
              <a:t>Struttura piramidale divisa in caste chiuse dall’interno e dall’esterno</a:t>
            </a:r>
          </a:p>
          <a:p>
            <a:pPr>
              <a:buFont typeface="Wingdings" pitchFamily="2" charset="2"/>
              <a:buChar char="v"/>
            </a:pPr>
            <a:endParaRPr lang="it-IT" sz="2700" dirty="0" smtClean="0"/>
          </a:p>
          <a:p>
            <a:pPr>
              <a:buFont typeface="Wingdings" pitchFamily="2" charset="2"/>
              <a:buChar char="v"/>
            </a:pPr>
            <a:r>
              <a:rPr lang="it-IT" sz="2500" dirty="0" smtClean="0"/>
              <a:t>Le cariche sono ereditarie:</a:t>
            </a:r>
          </a:p>
          <a:p>
            <a:pPr marL="571500" indent="-571500">
              <a:buFont typeface="+mj-lt"/>
              <a:buAutoNum type="romanUcPeriod"/>
            </a:pPr>
            <a:r>
              <a:rPr lang="it-IT" sz="2500" dirty="0" smtClean="0"/>
              <a:t>Il </a:t>
            </a:r>
            <a:r>
              <a:rPr lang="it-IT" sz="2500" dirty="0" err="1" smtClean="0"/>
              <a:t>Mir</a:t>
            </a:r>
            <a:endParaRPr lang="it-IT" sz="2500" dirty="0" smtClean="0"/>
          </a:p>
          <a:p>
            <a:pPr marL="571500" indent="-571500">
              <a:buFont typeface="+mj-lt"/>
              <a:buAutoNum type="romanUcPeriod"/>
            </a:pPr>
            <a:r>
              <a:rPr lang="it-IT" sz="2500" dirty="0" smtClean="0"/>
              <a:t>Il </a:t>
            </a:r>
            <a:r>
              <a:rPr lang="it-IT" sz="2500" dirty="0" err="1" smtClean="0"/>
              <a:t>Baba</a:t>
            </a:r>
            <a:r>
              <a:rPr lang="it-IT" sz="2500" dirty="0" smtClean="0"/>
              <a:t> Sheikh</a:t>
            </a:r>
          </a:p>
          <a:p>
            <a:pPr marL="571500" indent="-571500">
              <a:buFont typeface="+mj-lt"/>
              <a:buAutoNum type="romanUcPeriod"/>
            </a:pPr>
            <a:r>
              <a:rPr lang="it-IT" sz="2500" dirty="0" smtClean="0"/>
              <a:t>I 40 Sheikh</a:t>
            </a:r>
          </a:p>
          <a:p>
            <a:pPr marL="571500" indent="-571500">
              <a:buFont typeface="+mj-lt"/>
              <a:buAutoNum type="romanUcPeriod"/>
            </a:pPr>
            <a:r>
              <a:rPr lang="it-IT" sz="2500" dirty="0" smtClean="0"/>
              <a:t>I 40 </a:t>
            </a:r>
            <a:r>
              <a:rPr lang="it-IT" sz="2500" dirty="0" err="1" smtClean="0"/>
              <a:t>Pir</a:t>
            </a:r>
            <a:endParaRPr lang="it-IT" sz="2500" dirty="0" smtClean="0"/>
          </a:p>
          <a:p>
            <a:pPr marL="571500" indent="-571500">
              <a:buFont typeface="+mj-lt"/>
              <a:buAutoNum type="romanUcPeriod"/>
            </a:pPr>
            <a:r>
              <a:rPr lang="it-IT" sz="2500" dirty="0" smtClean="0"/>
              <a:t>I </a:t>
            </a:r>
            <a:r>
              <a:rPr lang="it-IT" sz="2500" dirty="0" err="1" smtClean="0"/>
              <a:t>Faqir</a:t>
            </a:r>
            <a:endParaRPr lang="it-IT" sz="2500" dirty="0" smtClean="0"/>
          </a:p>
          <a:p>
            <a:pPr marL="571500" indent="-571500">
              <a:buFont typeface="+mj-lt"/>
              <a:buAutoNum type="romanUcPeriod"/>
            </a:pPr>
            <a:r>
              <a:rPr lang="it-IT" sz="2500" dirty="0" smtClean="0"/>
              <a:t>I </a:t>
            </a:r>
            <a:r>
              <a:rPr lang="it-IT" sz="2500" dirty="0" err="1" smtClean="0"/>
              <a:t>Qawwal</a:t>
            </a:r>
            <a:endParaRPr lang="it-IT" sz="2500" dirty="0" smtClean="0"/>
          </a:p>
          <a:p>
            <a:pPr marL="571500" indent="-571500">
              <a:buFont typeface="+mj-lt"/>
              <a:buAutoNum type="romanUcPeriod"/>
            </a:pPr>
            <a:r>
              <a:rPr lang="it-IT" sz="2500" dirty="0" smtClean="0"/>
              <a:t>I </a:t>
            </a:r>
            <a:r>
              <a:rPr lang="it-IT" sz="2500" dirty="0" err="1" smtClean="0"/>
              <a:t>Murid</a:t>
            </a:r>
            <a:endParaRPr lang="it-IT" sz="2500" dirty="0" smtClean="0"/>
          </a:p>
          <a:p>
            <a:pPr marL="571500" indent="-571500">
              <a:buFont typeface="+mj-lt"/>
              <a:buAutoNum type="romanUcPeriod"/>
            </a:pPr>
            <a:r>
              <a:rPr lang="it-IT" sz="2500" dirty="0" smtClean="0"/>
              <a:t>Il </a:t>
            </a:r>
            <a:r>
              <a:rPr lang="it-IT" sz="2500" dirty="0" err="1" smtClean="0"/>
              <a:t>Kojak</a:t>
            </a:r>
            <a:endParaRPr lang="it-IT" sz="2500" dirty="0" smtClean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Yazidis-help-NEWS-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284984"/>
            <a:ext cx="454553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9850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I testi sacri e la tradizione orale</a:t>
            </a:r>
            <a:endParaRPr lang="it-IT" b="1" dirty="0"/>
          </a:p>
        </p:txBody>
      </p:sp>
      <p:pic>
        <p:nvPicPr>
          <p:cNvPr id="4" name="Segnaposto contenuto 3" descr="IMG_34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96044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395536" y="1700808"/>
            <a:ext cx="4464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000" dirty="0" smtClean="0"/>
              <a:t> Il ricco patrimonio spirituale ezida è stato affidato per moltissimi secoli alla tradizione orale, che ha dato vita alla cosiddetta “scienza dell’intimo”.</a:t>
            </a:r>
          </a:p>
          <a:p>
            <a:endParaRPr lang="it-IT" sz="2000" dirty="0" smtClean="0"/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 A causa delle persecuzioni subite molti libri sacri sono andati perduti;  inoltre la sacralità di due dei testi più importanti è controversa.</a:t>
            </a:r>
          </a:p>
          <a:p>
            <a:pP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 Si può dedurre che la compilazione dei testi sacri sia stato solo un tentativo di conformarsi all’ambiente islamico.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5229200"/>
            <a:ext cx="4211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cs typeface="Times New Roman" pitchFamily="18" charset="0"/>
              </a:rPr>
              <a:t>Maṣḥaf</a:t>
            </a:r>
            <a:r>
              <a:rPr lang="it-IT" sz="1600" b="1" dirty="0" smtClean="0">
                <a:cs typeface="Times New Roman" pitchFamily="18" charset="0"/>
              </a:rPr>
              <a:t> </a:t>
            </a:r>
            <a:r>
              <a:rPr lang="it-IT" sz="1600" b="1" dirty="0" err="1" smtClean="0">
                <a:cs typeface="Times New Roman" pitchFamily="18" charset="0"/>
              </a:rPr>
              <a:t>aswad</a:t>
            </a:r>
            <a:r>
              <a:rPr lang="it-IT" sz="1600" dirty="0" smtClean="0">
                <a:cs typeface="Times New Roman" pitchFamily="18" charset="0"/>
              </a:rPr>
              <a:t>, </a:t>
            </a:r>
            <a:r>
              <a:rPr lang="it-IT" sz="1600" i="1" dirty="0" smtClean="0">
                <a:cs typeface="Times New Roman" pitchFamily="18" charset="0"/>
              </a:rPr>
              <a:t>Re </a:t>
            </a:r>
            <a:r>
              <a:rPr lang="it-IT" sz="1600" i="1" dirty="0" err="1" smtClean="0">
                <a:cs typeface="Times New Roman" pitchFamily="18" charset="0"/>
              </a:rPr>
              <a:t>sh</a:t>
            </a:r>
            <a:r>
              <a:rPr lang="it-IT" sz="1600" dirty="0" smtClean="0">
                <a:cs typeface="Times New Roman" pitchFamily="18" charset="0"/>
              </a:rPr>
              <a:t>, tratta della storia della creazione dell’universo e dell’uomo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9d8575d74bc75246af087ab4a70bbde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70738" y="4365104"/>
            <a:ext cx="38732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/>
          <a:lstStyle/>
          <a:p>
            <a:pPr algn="ctr"/>
            <a:r>
              <a:rPr lang="it-IT" b="1" dirty="0" smtClean="0"/>
              <a:t>Le persecuzioni nella storia </a:t>
            </a:r>
            <a:endParaRPr lang="it-IT" b="1" dirty="0"/>
          </a:p>
        </p:txBody>
      </p:sp>
      <p:pic>
        <p:nvPicPr>
          <p:cNvPr id="5" name="Immagine 4" descr="e29bd5bb97ab9112538c542cd7c7da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24117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2843808" y="1700808"/>
            <a:ext cx="63001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Impero ottomano</a:t>
            </a:r>
            <a:r>
              <a:rPr lang="it-IT" sz="2200" dirty="0" smtClean="0"/>
              <a:t>: politiche tese a </a:t>
            </a:r>
            <a:r>
              <a:rPr lang="it-IT" sz="2200" i="1" u="sng" dirty="0" smtClean="0"/>
              <a:t>islamizzare</a:t>
            </a:r>
            <a:r>
              <a:rPr lang="it-IT" sz="2200" dirty="0" smtClean="0"/>
              <a:t> gli ezidi. </a:t>
            </a:r>
          </a:p>
          <a:p>
            <a:endParaRPr lang="it-IT" sz="2200" dirty="0" smtClean="0"/>
          </a:p>
          <a:p>
            <a:r>
              <a:rPr lang="it-IT" i="1" dirty="0" smtClean="0"/>
              <a:t>La fatwa’ del </a:t>
            </a:r>
            <a:r>
              <a:rPr lang="it-IT" i="1" dirty="0" err="1" smtClean="0"/>
              <a:t>mufti</a:t>
            </a:r>
            <a:r>
              <a:rPr lang="it-IT" i="1" dirty="0" smtClean="0"/>
              <a:t> dell’impero ottomano durante il regno di </a:t>
            </a:r>
            <a:r>
              <a:rPr lang="it-IT" i="1" dirty="0" err="1" smtClean="0"/>
              <a:t>Suleiman</a:t>
            </a:r>
            <a:r>
              <a:rPr lang="it-IT" i="1" dirty="0" smtClean="0"/>
              <a:t> I (1520-1566) diverrà il testo di riferimento  per legittimare religiosamente le atrocità nei confronti della minoranza ezida</a:t>
            </a:r>
            <a:r>
              <a:rPr lang="it-IT" sz="2200" i="1" dirty="0" smtClean="0"/>
              <a:t>.</a:t>
            </a:r>
          </a:p>
          <a:p>
            <a:endParaRPr lang="it-IT" sz="22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4509119"/>
            <a:ext cx="48965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Nascita Iraq moderno</a:t>
            </a:r>
            <a:r>
              <a:rPr lang="it-IT" sz="2200" dirty="0" smtClean="0"/>
              <a:t>: politiche tese ad </a:t>
            </a:r>
            <a:r>
              <a:rPr lang="it-IT" sz="2200" i="1" u="sng" dirty="0" smtClean="0"/>
              <a:t>arabizzare</a:t>
            </a:r>
            <a:r>
              <a:rPr lang="it-IT" sz="2200" dirty="0" smtClean="0"/>
              <a:t> gli ezidi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i="1" dirty="0" smtClean="0"/>
              <a:t>Il modello di stato-nazione si basava sul valore dell’arabismo. La situazione peggiorò ulteriormente con la salita al potere del Ba’</a:t>
            </a:r>
            <a:r>
              <a:rPr lang="it-IT" i="1" dirty="0" err="1" smtClean="0"/>
              <a:t>th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788024" y="548680"/>
            <a:ext cx="3888432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200" b="1" dirty="0" smtClean="0"/>
              <a:t>	Tra il 2005 e il 2007</a:t>
            </a:r>
            <a:r>
              <a:rPr lang="it-IT" sz="2200" dirty="0" smtClean="0"/>
              <a:t>: Le regioni ezide diventano parte delle aree contese tra il governo centrale e il governo regionale del Kurdistan (KRG).</a:t>
            </a:r>
          </a:p>
          <a:p>
            <a:pPr>
              <a:buNone/>
            </a:pPr>
            <a:r>
              <a:rPr lang="it-IT" sz="2200" dirty="0" smtClean="0"/>
              <a:t>	</a:t>
            </a:r>
          </a:p>
          <a:p>
            <a:pPr>
              <a:buNone/>
            </a:pPr>
            <a:r>
              <a:rPr lang="it-IT" sz="2200" i="1" dirty="0" smtClean="0"/>
              <a:t>	</a:t>
            </a:r>
            <a:r>
              <a:rPr lang="it-IT" sz="1800" i="1" dirty="0" smtClean="0"/>
              <a:t>Dopo il riconoscimento ufficiale della minoranza ezida (</a:t>
            </a:r>
            <a:r>
              <a:rPr lang="it-IT" sz="1800" b="1" i="1" dirty="0" smtClean="0"/>
              <a:t>art. 2, comma 2, Cost. 2005</a:t>
            </a:r>
            <a:r>
              <a:rPr lang="it-IT" sz="1800" i="1" dirty="0" smtClean="0"/>
              <a:t>), gli ezidi  sono costretti ad abbandonare Mosul e Baghdad in seguito a persecuzioni e uccisioni di massa per mano di organizzazioni terroristiche.</a:t>
            </a:r>
          </a:p>
          <a:p>
            <a:pPr>
              <a:buNone/>
            </a:pPr>
            <a:endParaRPr lang="it-IT" sz="1800" dirty="0" smtClean="0"/>
          </a:p>
        </p:txBody>
      </p:sp>
      <p:pic>
        <p:nvPicPr>
          <p:cNvPr id="4" name="Immagine 3" descr="Cy2BwBgXAAE-z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104457" cy="600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Presentazione su schermo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Luna</vt:lpstr>
      <vt:lpstr>Ezidi in Iraq: memoria, identità e genocidio</vt:lpstr>
      <vt:lpstr>Lalish  città santa</vt:lpstr>
      <vt:lpstr>Presentazione standard di PowerPoint</vt:lpstr>
      <vt:lpstr>Ezidi o Yazidi?</vt:lpstr>
      <vt:lpstr>L’angelo pavone</vt:lpstr>
      <vt:lpstr>La società ezida</vt:lpstr>
      <vt:lpstr>I testi sacri e la tradizione orale</vt:lpstr>
      <vt:lpstr>Le persecuzioni nella storia </vt:lpstr>
      <vt:lpstr>Presentazione standard di PowerPoint</vt:lpstr>
      <vt:lpstr>Il genocidio ezida </vt:lpstr>
      <vt:lpstr>Il massacro di Kocho</vt:lpstr>
      <vt:lpstr>Presentazione standard di PowerPoint</vt:lpstr>
      <vt:lpstr>Le trasformazioni della comunità</vt:lpstr>
      <vt:lpstr>Il riconoscimento internazionale del genocidio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Ezidi in Iraq: memoria, identità e genocidio</dc:title>
  <dc:creator>velia</dc:creator>
  <cp:lastModifiedBy>velia</cp:lastModifiedBy>
  <cp:revision>1</cp:revision>
  <dcterms:modified xsi:type="dcterms:W3CDTF">2018-06-13T11:52:04Z</dcterms:modified>
</cp:coreProperties>
</file>